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2517-28B3-4233-B686-A0B9DACB99EA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6A3F-91A2-4C3A-B330-CE5DAA045D5A}" type="slidenum">
              <a:rPr lang="ar-IQ" smtClean="0"/>
              <a:t>‹#›</a:t>
            </a:fld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2517-28B3-4233-B686-A0B9DACB99EA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6A3F-91A2-4C3A-B330-CE5DAA045D5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2517-28B3-4233-B686-A0B9DACB99EA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6A3F-91A2-4C3A-B330-CE5DAA045D5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2517-28B3-4233-B686-A0B9DACB99EA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6A3F-91A2-4C3A-B330-CE5DAA045D5A}" type="slidenum">
              <a:rPr lang="ar-IQ" smtClean="0"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2517-28B3-4233-B686-A0B9DACB99EA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6A3F-91A2-4C3A-B330-CE5DAA045D5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2517-28B3-4233-B686-A0B9DACB99EA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6A3F-91A2-4C3A-B330-CE5DAA045D5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2517-28B3-4233-B686-A0B9DACB99EA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6A3F-91A2-4C3A-B330-CE5DAA045D5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2517-28B3-4233-B686-A0B9DACB99EA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6A3F-91A2-4C3A-B330-CE5DAA045D5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2517-28B3-4233-B686-A0B9DACB99EA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6A3F-91A2-4C3A-B330-CE5DAA045D5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2517-28B3-4233-B686-A0B9DACB99EA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6A3F-91A2-4C3A-B330-CE5DAA045D5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2517-28B3-4233-B686-A0B9DACB99EA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6A3F-91A2-4C3A-B330-CE5DAA045D5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A052517-28B3-4233-B686-A0B9DACB99EA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4806A3F-91A2-4C3A-B330-CE5DAA045D5A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27584" y="1582341"/>
            <a:ext cx="72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/>
              <a:t>العدس </a:t>
            </a:r>
            <a:r>
              <a:rPr lang="en-US" sz="2400" b="1" dirty="0" smtClean="0"/>
              <a:t>Lentil</a:t>
            </a:r>
          </a:p>
          <a:p>
            <a:r>
              <a:rPr lang="ar-IQ" sz="2400" b="1" dirty="0" smtClean="0"/>
              <a:t>الاسم العلمي </a:t>
            </a:r>
            <a:r>
              <a:rPr lang="en-US" sz="2400" b="1" dirty="0" smtClean="0"/>
              <a:t>Lens  </a:t>
            </a:r>
            <a:r>
              <a:rPr lang="en-US" sz="2400" b="1" dirty="0" err="1" smtClean="0"/>
              <a:t>culinaris</a:t>
            </a:r>
            <a:endParaRPr lang="en-US" sz="2400" b="1" dirty="0" smtClean="0"/>
          </a:p>
          <a:p>
            <a:r>
              <a:rPr lang="ar-IQ" sz="2400" b="1" dirty="0" smtClean="0"/>
              <a:t>اهم استعمالات نبات العدس </a:t>
            </a:r>
          </a:p>
          <a:p>
            <a:r>
              <a:rPr lang="ar-IQ" sz="2400" b="1" dirty="0" smtClean="0"/>
              <a:t>1- من المحاصيل الغذائية المهمة </a:t>
            </a:r>
            <a:r>
              <a:rPr lang="ar-IQ" sz="2400" b="1" dirty="0" err="1" smtClean="0"/>
              <a:t>للانسان</a:t>
            </a:r>
            <a:r>
              <a:rPr lang="ar-IQ" sz="2400" b="1" dirty="0" smtClean="0"/>
              <a:t> لاحتواء البذور على نسبة عالية من البروتين وتستعمل بذوره لصناعة عدة انواع من الاطعمة . </a:t>
            </a:r>
          </a:p>
          <a:p>
            <a:r>
              <a:rPr lang="ar-IQ" sz="2400" b="1" dirty="0" smtClean="0"/>
              <a:t>2- تستخدم قشور البذور المبروشة في تغذية الابقار والجاموس . </a:t>
            </a:r>
          </a:p>
          <a:p>
            <a:r>
              <a:rPr lang="ar-IQ" sz="2400" b="1" dirty="0" smtClean="0"/>
              <a:t>3- يستخدم تبن المحصول الناتج من الحصاد كعلف </a:t>
            </a:r>
            <a:r>
              <a:rPr lang="ar-IQ" sz="2400" b="1" dirty="0" err="1" smtClean="0"/>
              <a:t>للحيوانت</a:t>
            </a:r>
            <a:r>
              <a:rPr lang="ar-IQ" sz="2400" b="1" dirty="0" smtClean="0"/>
              <a:t> لاحتوائه على نسبة عالية من المغذيات . </a:t>
            </a:r>
          </a:p>
          <a:p>
            <a:r>
              <a:rPr lang="ar-IQ" sz="2400" b="1" dirty="0" smtClean="0"/>
              <a:t>4- يعتبر من المحاصيل البقولية التي تزيد من خصوبة التربة . </a:t>
            </a:r>
          </a:p>
          <a:p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87836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908721"/>
            <a:ext cx="5779691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002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474345"/>
            <a:ext cx="78488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b="1" dirty="0" smtClean="0"/>
              <a:t>الوصف النباتي </a:t>
            </a:r>
          </a:p>
          <a:p>
            <a:r>
              <a:rPr lang="ar-IQ" b="1" dirty="0" smtClean="0"/>
              <a:t>الجذر </a:t>
            </a:r>
          </a:p>
          <a:p>
            <a:r>
              <a:rPr lang="ar-IQ" b="1" dirty="0" smtClean="0"/>
              <a:t>وتدي اصلي قليل التفرع يمتد 25- 40 سم حيث  تتكون عليه العقد الجذرية المخزنة للنتروجين  الجوي بواسطة  البكتريا المثبتة للنتروجين  </a:t>
            </a:r>
            <a:r>
              <a:rPr lang="en-US" b="1" dirty="0" smtClean="0"/>
              <a:t>Rhizobium   </a:t>
            </a:r>
            <a:r>
              <a:rPr lang="en-US" b="1" dirty="0" err="1" smtClean="0"/>
              <a:t>leguminosarum</a:t>
            </a:r>
            <a:r>
              <a:rPr lang="en-US" b="1" dirty="0" smtClean="0"/>
              <a:t>   </a:t>
            </a:r>
            <a:r>
              <a:rPr lang="ar-IQ" b="1" dirty="0" smtClean="0"/>
              <a:t>بعد 15 يوم من الزراعة وحتى 90 يوم من  الزراعة . </a:t>
            </a:r>
          </a:p>
          <a:p>
            <a:r>
              <a:rPr lang="ar-IQ" b="1" dirty="0" smtClean="0"/>
              <a:t>الساق : قائمة او نصف قائمة او مفترشة  تتفرع من فوق سطح التربة  مكونة  فروع  رئيسية يتفرع كل منه الى افرع ثانوية في الاصناف المفترشة ونصف القائمة </a:t>
            </a:r>
          </a:p>
          <a:p>
            <a:r>
              <a:rPr lang="ar-IQ" b="1" dirty="0" smtClean="0"/>
              <a:t>الاوراق  : مركبة ريشية  تتكون من 4- 7  ازواج وريقات  متقابلة او متبادلة تنتهي </a:t>
            </a:r>
            <a:r>
              <a:rPr lang="ar-IQ" b="1" dirty="0" err="1" smtClean="0"/>
              <a:t>بمحلاق</a:t>
            </a:r>
            <a:r>
              <a:rPr lang="ar-IQ" b="1" dirty="0" smtClean="0"/>
              <a:t>  طرفي صغير وحافة الوريقات  كاملة </a:t>
            </a:r>
            <a:r>
              <a:rPr lang="ar-IQ" b="1" dirty="0" err="1" smtClean="0"/>
              <a:t>والاذينات</a:t>
            </a:r>
            <a:r>
              <a:rPr lang="ar-IQ" b="1" dirty="0" smtClean="0"/>
              <a:t> مثلثة رفيعة </a:t>
            </a:r>
          </a:p>
          <a:p>
            <a:r>
              <a:rPr lang="ar-IQ" b="1" dirty="0" smtClean="0"/>
              <a:t>الازهار : توجد الازهار في نورات </a:t>
            </a:r>
            <a:r>
              <a:rPr lang="ar-IQ" b="1" dirty="0" err="1" smtClean="0"/>
              <a:t>ابطية</a:t>
            </a:r>
            <a:r>
              <a:rPr lang="ar-IQ" b="1" dirty="0" smtClean="0"/>
              <a:t> تحتوي كل نورة على 1 – 4 ازهار , والازهار فراشية خنثى صغيرة يصل طولها الى نحو 8 سم لونها ازرق باهت او ابيض . </a:t>
            </a:r>
          </a:p>
          <a:p>
            <a:r>
              <a:rPr lang="ar-IQ" b="1" dirty="0" smtClean="0"/>
              <a:t>تتكون الزهرة من كاس ذو خمس سبلات وتويج ذو خمس بتلات  ( جناحان و زورقان وعلم ) لونها ابيض او وردي  طولها يقرب من 12 ملم . </a:t>
            </a:r>
            <a:r>
              <a:rPr lang="ar-IQ" b="1" dirty="0" err="1" smtClean="0"/>
              <a:t>المتوك</a:t>
            </a:r>
            <a:r>
              <a:rPr lang="ar-IQ" b="1" dirty="0" smtClean="0"/>
              <a:t> تتكون من عشرة اسدية في رؤوسها </a:t>
            </a:r>
            <a:r>
              <a:rPr lang="ar-IQ" b="1" dirty="0" err="1" smtClean="0"/>
              <a:t>المتوك</a:t>
            </a:r>
            <a:r>
              <a:rPr lang="ar-IQ" b="1" dirty="0" smtClean="0"/>
              <a:t> التي تحمل حبوب اللقاح  ومتاع  مكون من مبيض ومقلم وفي راسه  الميسم  . </a:t>
            </a:r>
          </a:p>
          <a:p>
            <a:r>
              <a:rPr lang="ar-IQ" b="1" dirty="0" smtClean="0"/>
              <a:t>الثمار : قرون صغيرة الحجم تحتوي على بذرة او  بذرتين البذرة : قرصية الشكل محدبة الوجهين , ذات فلقتين يختلف لونهما بحسب الصنف وتكون احجامها مختلفة باختلاف  اصناف  وانواع العدس  . </a:t>
            </a:r>
          </a:p>
          <a:p>
            <a:r>
              <a:rPr lang="ar-IQ" b="1" dirty="0" smtClean="0"/>
              <a:t>التلقيح : التلقيح في العدس ذاتي مع وجود نسبة من التلقيح الخلطي </a:t>
            </a:r>
            <a:r>
              <a:rPr lang="ar-IQ" b="1" dirty="0" err="1" smtClean="0"/>
              <a:t>لاتزيد</a:t>
            </a:r>
            <a:r>
              <a:rPr lang="ar-IQ" b="1" dirty="0" smtClean="0"/>
              <a:t> عن 5 % . </a:t>
            </a:r>
          </a:p>
          <a:p>
            <a:endParaRPr lang="ar-IQ" b="1" dirty="0" smtClean="0"/>
          </a:p>
          <a:p>
            <a:endParaRPr lang="ar-IQ" b="1" dirty="0" smtClean="0"/>
          </a:p>
          <a:p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71735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259632" y="548680"/>
            <a:ext cx="741682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الاصناف : يجب ان تتوفر في الصنف الجيد من العدس الصفات  التالية :- </a:t>
            </a:r>
          </a:p>
          <a:p>
            <a:r>
              <a:rPr lang="ar-IQ" sz="2000" b="1" dirty="0" smtClean="0"/>
              <a:t>1-  عالي الانتاج في المناطق الزراعية المزروع فيها ويقاوم الرقاد والانفراط </a:t>
            </a:r>
          </a:p>
          <a:p>
            <a:r>
              <a:rPr lang="ar-IQ" sz="2000" b="1" dirty="0" smtClean="0"/>
              <a:t>2- مقاوم </a:t>
            </a:r>
            <a:r>
              <a:rPr lang="ar-IQ" sz="2000" b="1" dirty="0" err="1" smtClean="0"/>
              <a:t>لامراض</a:t>
            </a:r>
            <a:r>
              <a:rPr lang="ar-IQ" sz="2000" b="1" dirty="0" smtClean="0"/>
              <a:t> </a:t>
            </a:r>
            <a:r>
              <a:rPr lang="ar-IQ" sz="2000" b="1" dirty="0" err="1" smtClean="0"/>
              <a:t>الصدا</a:t>
            </a:r>
            <a:r>
              <a:rPr lang="ar-IQ" sz="2000" b="1" dirty="0" smtClean="0"/>
              <a:t>  والبياض الدقيقي وعفن الجذور </a:t>
            </a:r>
          </a:p>
          <a:p>
            <a:r>
              <a:rPr lang="ar-IQ" sz="2000" b="1" dirty="0" smtClean="0"/>
              <a:t>3- نسبة </a:t>
            </a:r>
            <a:r>
              <a:rPr lang="ar-IQ" sz="2000" b="1" dirty="0" err="1" smtClean="0"/>
              <a:t>التصافي</a:t>
            </a:r>
            <a:r>
              <a:rPr lang="ar-IQ" sz="2000" b="1" dirty="0" smtClean="0"/>
              <a:t> عالية ( نسبة اللب الى القشرة ) </a:t>
            </a:r>
          </a:p>
          <a:p>
            <a:r>
              <a:rPr lang="ar-IQ" sz="2000" b="1" dirty="0" smtClean="0"/>
              <a:t>4- ذو نسبة بروتين عالية  وذو صفات طهي جيدة . </a:t>
            </a:r>
          </a:p>
          <a:p>
            <a:r>
              <a:rPr lang="ar-IQ" sz="2000" b="1" dirty="0" smtClean="0"/>
              <a:t>هناك عدة اصناف تزرع وتقسم اعتمادا على حجم البذرة الى </a:t>
            </a:r>
          </a:p>
          <a:p>
            <a:r>
              <a:rPr lang="ar-IQ" sz="2000" b="1" dirty="0" smtClean="0"/>
              <a:t>1- اصناف بذورها متوسطة الحجم مثل الصنف  المصري جيزة 9 وزن الالف بذرة منه 29 غرام . </a:t>
            </a:r>
          </a:p>
          <a:p>
            <a:r>
              <a:rPr lang="ar-IQ" sz="2000" b="1" dirty="0" smtClean="0"/>
              <a:t>2- اصناف بذورها كبيرة  الحجم مثل صنف سيناء والذي يبلغ وزن الالف بذرة منه  حوالي 35 غرام .</a:t>
            </a:r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  <a:p>
            <a:r>
              <a:rPr lang="ar-IQ" sz="2000" b="1" dirty="0" smtClean="0"/>
              <a:t> الامراض  التي تصيب المحصول </a:t>
            </a:r>
          </a:p>
          <a:p>
            <a:r>
              <a:rPr lang="ar-IQ" sz="2000" b="1" dirty="0" smtClean="0"/>
              <a:t>نفس الامراض التي تصيب نبات </a:t>
            </a:r>
            <a:r>
              <a:rPr lang="ar-IQ" sz="2000" b="1" dirty="0" err="1" smtClean="0"/>
              <a:t>الباقلاء</a:t>
            </a:r>
            <a:r>
              <a:rPr lang="ar-IQ" sz="2000" b="1" dirty="0" smtClean="0"/>
              <a:t>  ( مطلوب حفظها من محاضرة </a:t>
            </a:r>
            <a:r>
              <a:rPr lang="ar-IQ" sz="2000" b="1" dirty="0" err="1" smtClean="0"/>
              <a:t>الباقلاء</a:t>
            </a:r>
            <a:r>
              <a:rPr lang="ar-IQ" sz="2000" b="1" dirty="0" smtClean="0"/>
              <a:t> ) </a:t>
            </a:r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</p:txBody>
      </p:sp>
    </p:spTree>
    <p:extLst>
      <p:ext uri="{BB962C8B-B14F-4D97-AF65-F5344CB8AC3E}">
        <p14:creationId xmlns:p14="http://schemas.microsoft.com/office/powerpoint/2010/main" val="284186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</TotalTime>
  <Words>397</Words>
  <Application>Microsoft Office PowerPoint</Application>
  <PresentationFormat>عرض على الشاشة (3:4)‏</PresentationFormat>
  <Paragraphs>32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أفق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2</cp:revision>
  <dcterms:created xsi:type="dcterms:W3CDTF">2020-05-05T22:42:52Z</dcterms:created>
  <dcterms:modified xsi:type="dcterms:W3CDTF">2020-05-06T21:07:05Z</dcterms:modified>
</cp:coreProperties>
</file>